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11" r:id="rId2"/>
    <p:sldId id="324" r:id="rId3"/>
    <p:sldId id="331" r:id="rId4"/>
    <p:sldId id="330" r:id="rId5"/>
    <p:sldId id="322" r:id="rId6"/>
    <p:sldId id="328" r:id="rId7"/>
    <p:sldId id="337" r:id="rId8"/>
    <p:sldId id="339" r:id="rId9"/>
    <p:sldId id="333" r:id="rId10"/>
    <p:sldId id="327" r:id="rId11"/>
    <p:sldId id="314" r:id="rId12"/>
    <p:sldId id="258" r:id="rId13"/>
    <p:sldId id="259" r:id="rId14"/>
    <p:sldId id="260" r:id="rId15"/>
    <p:sldId id="261" r:id="rId16"/>
    <p:sldId id="280" r:id="rId17"/>
    <p:sldId id="282" r:id="rId18"/>
    <p:sldId id="262" r:id="rId19"/>
    <p:sldId id="263" r:id="rId20"/>
    <p:sldId id="264" r:id="rId21"/>
    <p:sldId id="265" r:id="rId22"/>
    <p:sldId id="347" r:id="rId23"/>
    <p:sldId id="346" r:id="rId24"/>
    <p:sldId id="267" r:id="rId25"/>
    <p:sldId id="268" r:id="rId26"/>
    <p:sldId id="269" r:id="rId27"/>
    <p:sldId id="342" r:id="rId28"/>
    <p:sldId id="270" r:id="rId29"/>
    <p:sldId id="341" r:id="rId30"/>
    <p:sldId id="340" r:id="rId31"/>
    <p:sldId id="345" r:id="rId32"/>
    <p:sldId id="352" r:id="rId33"/>
    <p:sldId id="349" r:id="rId34"/>
    <p:sldId id="353" r:id="rId35"/>
    <p:sldId id="275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9" autoAdjust="0"/>
  </p:normalViewPr>
  <p:slideViewPr>
    <p:cSldViewPr>
      <p:cViewPr varScale="1">
        <p:scale>
          <a:sx n="103" d="100"/>
          <a:sy n="103" d="100"/>
        </p:scale>
        <p:origin x="2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C2750F9C-F6DD-4B1D-99D3-5BC7CD9C5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1CACA34-6ADB-4C0C-9989-55D4678677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3DE823-1E37-4266-BC4D-0E3E6E6B7810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A566AA21-E689-444D-A056-1711BBDBA1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68B600CE-2845-4280-8B83-89090AAD5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D4C28A-850C-4454-A997-8284E0C6BD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C57669A-9FBF-4CBF-8555-A6E23D9BC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646B2E-2C44-4644-87DD-E1D6B0B617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610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091C2E-2575-464A-B0FA-17571AB8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91E76-75CB-4C3D-BDB1-7B8770393D0F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A857C4-E388-40BC-9998-66D03CC5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FB35C5-C16C-4268-9705-FDB387AB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448E-393E-4D4F-ABC4-D03B1EFEE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84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26130C-3BE2-4FB7-9483-593B7770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1A13-D2CE-40D2-8A69-83DA35AEBF9F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B0D345-91CD-422C-9A7C-0EDAD3F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9299F-F741-43C9-8201-B9E370D0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4B4C-0942-483C-AA90-393E49E6C5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3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868D3B-A33B-4455-A878-A1B4E3C4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3C99-0B22-4C82-81F2-9DEA46F73475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75393D-486B-4BA6-B04D-1458D777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90BAB8-0742-4FD5-8825-4E14BD3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7AD0B-9EFD-4C3D-9A85-0AFBD71F0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18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56EAAA-EAC9-4F20-8018-FEAC2A01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08D7-9709-4E3E-A5D7-FCE6018E8769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30C388-1AFE-4647-A27A-A978D1A5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D40E63-865A-4A22-B5F5-05678E38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1CB5-D02E-4C4E-93E0-19BBB9EC7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63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9160A-00B6-45AE-A930-B9424A92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F2D4-F883-4410-B1FF-7B24A384882D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991E60-4AFE-4293-8A10-C0F1986B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C8D849-AABD-4F5F-BC98-61C8646D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D5E9-59F2-4011-9E22-B1DA6E6E2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395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C05D6AA-FEB9-4210-B189-BD824DB4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FD93-6170-4AE9-89CB-4884A873DCBA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7ECDBF-D804-44ED-82FF-5EE48B60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77570B2-977F-425D-9CEF-7002BDA4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E80BC-925A-4D85-AFC0-EC625EC2B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14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1F12A9E-F920-457E-A64C-119DB717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7130-08A5-4FD6-90A1-3F75EA6912AB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B51B33C-D877-442F-AE03-5E9C69CC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D029D62-9165-4171-A66C-F2893AE1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515-C603-49D0-9F21-9623F03A1F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6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0F02020-366D-4686-8663-4242A4A0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9601-A038-4A03-AD08-82A825175FD6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28E3454-8935-44CE-A3E4-EAAC92B9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DEB1F6A-C979-4431-802D-7533EB4C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F8B2-E50B-4626-AFCF-AF9689B795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95034F3-87D5-417B-902A-1C21A94E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8B2D-212A-4691-9BB8-E1FC255B966C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6990126-BA73-4779-9824-B9184B53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E9460A2-D156-4A64-AE09-CDD626F8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20D1-187B-4B87-8DD7-CB754EFF20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835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A7D2554-3FA3-44DE-BCE6-7308AE49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1B68-7F23-4708-90C1-A2AD1EC64AF8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2F043F4-B78B-4926-BB08-B222C838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C4870A2-C8BC-46ED-BFA0-B969BD00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7A1AF-BAAD-4BD0-817F-6FB345F73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82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78B9011-7798-4CCA-9D2A-83371973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3DC2-B000-48B5-B270-BDCEB7DF92E7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5618317-73DE-4DB6-BD13-9420E45C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5682682-B1C6-4156-B080-0548AE03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ABE2-DEA8-486D-85FC-F4A4BD69F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29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744D3BDF-ED4D-4456-A1FF-69D50B00FE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568DA3D9-0B9B-45A0-AC4F-B86CE5AF41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2A3518-1B01-4CE1-BF9D-C1CD4285C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403266-BE6E-4691-B230-23A52FCAD537}" type="datetimeFigureOut">
              <a:rPr lang="ru-RU"/>
              <a:pPr>
                <a:defRPr/>
              </a:pPr>
              <a:t>06.09.2025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9030CB-96CD-4980-9881-B6781BC17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59BEA3-EEFC-4162-A35F-2B77584A1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2581902-486A-4C9D-9FC4-B675FC2627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0.wmf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40.w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6.bin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28.bin"/><Relationship Id="rId23" Type="http://schemas.openxmlformats.org/officeDocument/2006/relationships/image" Target="../media/image41.wmf"/><Relationship Id="rId10" Type="http://schemas.openxmlformats.org/officeDocument/2006/relationships/image" Target="../media/image36.wmf"/><Relationship Id="rId19" Type="http://schemas.openxmlformats.org/officeDocument/2006/relationships/image" Target="../media/image39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8.wmf"/><Relationship Id="rId22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7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AE98A548-3B0B-42B5-B59C-D90BE7B7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государственный университет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Раритетная лаборатория физики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raritet.chuvsu.ru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часть 2. Лекция 17.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(РЭА).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Магнитное поле в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вакууме.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Лекцию подготовил</a:t>
            </a:r>
            <a: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общей физики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Сорокин Геннадий Михайлович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			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075" name="Прямоугольник 2">
            <a:extLst>
              <a:ext uri="{FF2B5EF4-FFF2-40B4-BE49-F238E27FC236}">
                <a16:creationId xmlns="" xmlns:a16="http://schemas.microsoft.com/office/drawing/2014/main" id="{6EAED8F5-65FC-49AD-B2AD-7AAB279A7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Характеристики магнитного поля.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1556793"/>
            <a:ext cx="8191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магнитного поля являются движущиеся электрические заряды (токи) и постоянные магниты, в том числе и Земля</a:t>
            </a:r>
            <a:endParaRPr lang="ru-RU" sz="2400" dirty="0"/>
          </a:p>
        </p:txBody>
      </p:sp>
      <p:pic>
        <p:nvPicPr>
          <p:cNvPr id="44034" name="Picture 2" descr="https://avatars.dzeninfra.ru/get-zen_doc/3768331/pub_606809e89f06e15305942708_606820869f06e15305a3735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57122"/>
            <a:ext cx="6288633" cy="36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6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является вихревым (силовые линии магнитного поля замкнуты).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поле оказывает силовое действие только на движущиеся заряды (токи).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Изолированных магнитных зарядов не существует.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9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="" xmlns:a16="http://schemas.microsoft.com/office/drawing/2014/main" id="{A98F5D9B-B984-4662-BCB1-17F448826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96988"/>
            <a:ext cx="849788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Силовая характеристика магнитного поля –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магнитной индукции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вектора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определяется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нием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вдоль которого ориентируется вектор норма-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рамки с током, помещенной в данную область маг-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нитного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или направлением от южного конца (S)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Прямоугольник 2">
            <a:extLst>
              <a:ext uri="{FF2B5EF4-FFF2-40B4-BE49-F238E27FC236}">
                <a16:creationId xmlns="" xmlns:a16="http://schemas.microsoft.com/office/drawing/2014/main" id="{042F54E7-8BF2-4329-B000-EB459B99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79930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индукция. Магнитный момент рамки с током. Принцип суперпозиции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Object 23">
            <a:extLst>
              <a:ext uri="{FF2B5EF4-FFF2-40B4-BE49-F238E27FC236}">
                <a16:creationId xmlns="" xmlns:a16="http://schemas.microsoft.com/office/drawing/2014/main" id="{F1D34A12-6203-4BFF-B316-4A32896D01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076450"/>
          <a:ext cx="276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" r:id="rId3" imgW="279279" imgH="380835" progId="">
                  <p:embed/>
                </p:oleObj>
              </mc:Choice>
              <mc:Fallback>
                <p:oleObj r:id="rId3" imgW="279279" imgH="380835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076450"/>
                        <a:ext cx="2762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Рисунок 8">
            <a:extLst>
              <a:ext uri="{FF2B5EF4-FFF2-40B4-BE49-F238E27FC236}">
                <a16:creationId xmlns="" xmlns:a16="http://schemas.microsoft.com/office/drawing/2014/main" id="{275D428E-B251-43C2-908F-09660709E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89363"/>
            <a:ext cx="49688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10">
            <a:extLst>
              <a:ext uri="{FF2B5EF4-FFF2-40B4-BE49-F238E27FC236}">
                <a16:creationId xmlns="" xmlns:a16="http://schemas.microsoft.com/office/drawing/2014/main" id="{CEBC723D-4F49-4182-B62A-F0476B74C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3703638"/>
            <a:ext cx="35607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  северному  концу (N)  магнитной стрелки, свободно  ориентирующейся в магнитном поле.</a:t>
            </a:r>
          </a:p>
        </p:txBody>
      </p:sp>
      <p:graphicFrame>
        <p:nvGraphicFramePr>
          <p:cNvPr id="1050" name="Object 26">
            <a:extLst>
              <a:ext uri="{FF2B5EF4-FFF2-40B4-BE49-F238E27FC236}">
                <a16:creationId xmlns="" xmlns:a16="http://schemas.microsoft.com/office/drawing/2014/main" id="{8794CCE8-43DA-4B55-AF33-A14C1F8C2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950" y="1727200"/>
          <a:ext cx="33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" name="Equation" r:id="rId6" imgW="330057" imgH="393529" progId="">
                  <p:embed/>
                </p:oleObj>
              </mc:Choice>
              <mc:Fallback>
                <p:oleObj name="Equation" r:id="rId6" imgW="330057" imgH="393529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1727200"/>
                        <a:ext cx="33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2">
            <a:extLst>
              <a:ext uri="{FF2B5EF4-FFF2-40B4-BE49-F238E27FC236}">
                <a16:creationId xmlns="" xmlns:a16="http://schemas.microsoft.com/office/drawing/2014/main" id="{9297339D-A494-4093-A4A8-950EA0AB97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404813"/>
          <a:ext cx="276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Equation" r:id="rId3" imgW="279279" imgH="380835" progId="">
                  <p:embed/>
                </p:oleObj>
              </mc:Choice>
              <mc:Fallback>
                <p:oleObj name="Equation" r:id="rId3" imgW="279279" imgH="380835" progId="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4813"/>
                        <a:ext cx="2762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D2CEE3E-79BB-405A-BA20-CA55A9C02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785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направления вектора       магнитного поля прямолинейного проводника с током применяют правило буравчика: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вращения рукоятки буравчика совпадает с направление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 ,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вращении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рукоятки буравчик перемещается в направлении токам.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1">
            <a:extLst>
              <a:ext uri="{FF2B5EF4-FFF2-40B4-BE49-F238E27FC236}">
                <a16:creationId xmlns="" xmlns:a16="http://schemas.microsoft.com/office/drawing/2014/main" id="{072613A8-4A0C-4745-AFE2-EF2B6FA74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1484313"/>
          <a:ext cx="276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r:id="rId5" imgW="279279" imgH="380835" progId="">
                  <p:embed/>
                </p:oleObj>
              </mc:Choice>
              <mc:Fallback>
                <p:oleObj r:id="rId5" imgW="279279" imgH="380835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484313"/>
                        <a:ext cx="2762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D818224-AB98-49C6-8A8A-FD325A5B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2997200"/>
            <a:ext cx="546258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>
            <a:extLst>
              <a:ext uri="{FF2B5EF4-FFF2-40B4-BE49-F238E27FC236}">
                <a16:creationId xmlns="" xmlns:a16="http://schemas.microsoft.com/office/drawing/2014/main" id="{7269949A-3E27-4137-9A28-84110153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5486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830DF0E-15A8-4B67-9F4A-D4EF208ED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476250"/>
            <a:ext cx="3030538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Численное значение вектора      определим по силовому (вращающему) воздействию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магнитного поля на рамку с током.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47AD922-881C-4FF4-ADE0-866E25B4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4562475"/>
            <a:ext cx="8477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Пусть </a:t>
            </a:r>
            <a:r>
              <a:rPr lang="ru-RU" alt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max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максимальный вращающий момент сил, действующий на рамку в магнитном поле.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B827A8-1623-4352-B1CF-B8DC11B9A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5408613"/>
            <a:ext cx="84772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Опыт показывает, что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зависит от силы тока  в рамке, ее площади и не зависит от ее формы.</a:t>
            </a:r>
          </a:p>
        </p:txBody>
      </p:sp>
      <p:graphicFrame>
        <p:nvGraphicFramePr>
          <p:cNvPr id="10" name="Object 11">
            <a:extLst>
              <a:ext uri="{FF2B5EF4-FFF2-40B4-BE49-F238E27FC236}">
                <a16:creationId xmlns="" xmlns:a16="http://schemas.microsoft.com/office/drawing/2014/main" id="{28A84E63-2B96-44BC-BB20-EF3671340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981075"/>
          <a:ext cx="276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r:id="rId4" imgW="279279" imgH="380835" progId="">
                  <p:embed/>
                </p:oleObj>
              </mc:Choice>
              <mc:Fallback>
                <p:oleObj r:id="rId4" imgW="279279" imgH="380835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981075"/>
                        <a:ext cx="2762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B4424F7-54E1-4854-8F11-843CC276A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магнитные свойства рамки с током определяет вектор        – вектор магнитного момента плоской  рамки с током произвольной формы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344F93C-B95F-4F20-9D14-841579AA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060575"/>
            <a:ext cx="84978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данную бесконечно малую область (в пределе – в точку) магнитного поля помещать рамки с различными магнитными моментами, то на них будут действовать различные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A8A01E8-AFD1-408A-9B20-4DC7BCD93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0800"/>
            <a:ext cx="84978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отношение               будет для всех рамок одно и то же. </a:t>
            </a:r>
          </a:p>
        </p:txBody>
      </p:sp>
      <p:graphicFrame>
        <p:nvGraphicFramePr>
          <p:cNvPr id="11" name="Object 56">
            <a:extLst>
              <a:ext uri="{FF2B5EF4-FFF2-40B4-BE49-F238E27FC236}">
                <a16:creationId xmlns="" xmlns:a16="http://schemas.microsoft.com/office/drawing/2014/main" id="{C8B17646-44EA-45D2-862E-6C37C88341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6263" y="3795713"/>
          <a:ext cx="828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0" r:id="rId3" imgW="825500" imgH="927100" progId="">
                  <p:embed/>
                </p:oleObj>
              </mc:Choice>
              <mc:Fallback>
                <p:oleObj r:id="rId3" imgW="825500" imgH="927100" progId="">
                  <p:embed/>
                  <p:pic>
                    <p:nvPicPr>
                      <p:cNvPr id="0" name="Picture 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3795713"/>
                        <a:ext cx="8286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92DA271-C5FC-471B-975A-B6705D774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4724400"/>
            <a:ext cx="8478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отношение и будет определять численное значение вектора       в данной точке магнитного поля: </a:t>
            </a:r>
          </a:p>
        </p:txBody>
      </p:sp>
      <p:graphicFrame>
        <p:nvGraphicFramePr>
          <p:cNvPr id="17" name="Object 58">
            <a:extLst>
              <a:ext uri="{FF2B5EF4-FFF2-40B4-BE49-F238E27FC236}">
                <a16:creationId xmlns="" xmlns:a16="http://schemas.microsoft.com/office/drawing/2014/main" id="{CD421557-FD88-49FE-9059-DDA811695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000" y="5140325"/>
          <a:ext cx="276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1" r:id="rId5" imgW="279279" imgH="380835" progId="">
                  <p:embed/>
                </p:oleObj>
              </mc:Choice>
              <mc:Fallback>
                <p:oleObj r:id="rId5" imgW="279279" imgH="380835" progId="">
                  <p:embed/>
                  <p:pic>
                    <p:nvPicPr>
                      <p:cNvPr id="0" name="Picture 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140325"/>
                        <a:ext cx="2762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1" name="Object 65">
            <a:extLst>
              <a:ext uri="{FF2B5EF4-FFF2-40B4-BE49-F238E27FC236}">
                <a16:creationId xmlns="" xmlns:a16="http://schemas.microsoft.com/office/drawing/2014/main" id="{50CD62CE-3D7B-4F72-A626-5C7DA79586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573088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" name="Equation" r:id="rId7" imgW="431613" imgH="431613" progId="">
                  <p:embed/>
                </p:oleObj>
              </mc:Choice>
              <mc:Fallback>
                <p:oleObj name="Equation" r:id="rId7" imgW="431613" imgH="431613" progId="">
                  <p:embed/>
                  <p:pic>
                    <p:nvPicPr>
                      <p:cNvPr id="0" name="Picture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73088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2" name="Object 66">
            <a:extLst>
              <a:ext uri="{FF2B5EF4-FFF2-40B4-BE49-F238E27FC236}">
                <a16:creationId xmlns="" xmlns:a16="http://schemas.microsoft.com/office/drawing/2014/main" id="{4C606540-8760-4BCF-BA5D-BC87BE6FB6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1557338"/>
          <a:ext cx="1371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" name="Equation" r:id="rId9" imgW="1371600" imgH="431800" progId="">
                  <p:embed/>
                </p:oleObj>
              </mc:Choice>
              <mc:Fallback>
                <p:oleObj name="Equation" r:id="rId9" imgW="1371600" imgH="431800" progId="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557338"/>
                        <a:ext cx="1371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4" name="Object 68">
            <a:extLst>
              <a:ext uri="{FF2B5EF4-FFF2-40B4-BE49-F238E27FC236}">
                <a16:creationId xmlns="" xmlns:a16="http://schemas.microsoft.com/office/drawing/2014/main" id="{CBF0CDDE-8652-4880-99A1-7BDC15E1AF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7225" y="3238500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" name="Equation" r:id="rId11" imgW="914400" imgH="469900" progId="">
                  <p:embed/>
                </p:oleObj>
              </mc:Choice>
              <mc:Fallback>
                <p:oleObj name="Equation" r:id="rId11" imgW="914400" imgH="469900" progId="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3238500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5" name="Object 69">
            <a:extLst>
              <a:ext uri="{FF2B5EF4-FFF2-40B4-BE49-F238E27FC236}">
                <a16:creationId xmlns="" xmlns:a16="http://schemas.microsoft.com/office/drawing/2014/main" id="{E2480AA9-9411-4D63-A5B6-B18AE8B9D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5661025"/>
          <a:ext cx="1511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" name="Equation" r:id="rId13" imgW="1511300" imgH="914400" progId="">
                  <p:embed/>
                </p:oleObj>
              </mc:Choice>
              <mc:Fallback>
                <p:oleObj name="Equation" r:id="rId13" imgW="1511300" imgH="914400" progId="">
                  <p:embed/>
                  <p:pic>
                    <p:nvPicPr>
                      <p:cNvPr id="0" name="Picture 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661025"/>
                        <a:ext cx="1511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C9B1DBD4-BB2E-4EF8-98B3-21F53B9A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875"/>
            <a:ext cx="7886700" cy="1325563"/>
          </a:xfrm>
        </p:spPr>
        <p:txBody>
          <a:bodyPr/>
          <a:lstStyle/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В- называется  индукция магнитного поля. Имеет размерность в системе СИ  Тесла –Тл.</a:t>
            </a:r>
          </a:p>
        </p:txBody>
      </p:sp>
      <p:sp>
        <p:nvSpPr>
          <p:cNvPr id="11267" name="TextBox 2">
            <a:extLst>
              <a:ext uri="{FF2B5EF4-FFF2-40B4-BE49-F238E27FC236}">
                <a16:creationId xmlns="" xmlns:a16="http://schemas.microsoft.com/office/drawing/2014/main" id="{6E770F9E-6378-4F4C-9807-9A01A89D5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568450"/>
            <a:ext cx="7472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индукция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связана с напряженностью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магнитного поля (в случае однородной, изотропной среды)соотношением</a:t>
            </a:r>
          </a:p>
        </p:txBody>
      </p:sp>
      <p:graphicFrame>
        <p:nvGraphicFramePr>
          <p:cNvPr id="11268" name="Объект 3">
            <a:extLst>
              <a:ext uri="{FF2B5EF4-FFF2-40B4-BE49-F238E27FC236}">
                <a16:creationId xmlns="" xmlns:a16="http://schemas.microsoft.com/office/drawing/2014/main" id="{FB7B274F-2923-4219-9738-64B68B1AF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2768600"/>
          <a:ext cx="11287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4" name="Equation" r:id="rId3" imgW="571252" imgH="431613" progId="">
                  <p:embed/>
                </p:oleObj>
              </mc:Choice>
              <mc:Fallback>
                <p:oleObj name="Equation" r:id="rId3" imgW="571252" imgH="431613" progId="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768600"/>
                        <a:ext cx="11287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Box 4">
            <a:extLst>
              <a:ext uri="{FF2B5EF4-FFF2-40B4-BE49-F238E27FC236}">
                <a16:creationId xmlns="" xmlns:a16="http://schemas.microsoft.com/office/drawing/2014/main" id="{6B353B5F-B8FB-46DA-84AB-5B123A7D7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3248025"/>
            <a:ext cx="238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или в ваккууме</a:t>
            </a:r>
          </a:p>
        </p:txBody>
      </p:sp>
      <p:graphicFrame>
        <p:nvGraphicFramePr>
          <p:cNvPr id="11270" name="Объект 5">
            <a:extLst>
              <a:ext uri="{FF2B5EF4-FFF2-40B4-BE49-F238E27FC236}">
                <a16:creationId xmlns="" xmlns:a16="http://schemas.microsoft.com/office/drawing/2014/main" id="{DAFFD477-6A67-4406-8874-5BA843C0DD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9813" y="3846513"/>
          <a:ext cx="11287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5" name="Equation" r:id="rId5" imgW="495085" imgH="241195" progId="">
                  <p:embed/>
                </p:oleObj>
              </mc:Choice>
              <mc:Fallback>
                <p:oleObj name="Equation" r:id="rId5" imgW="495085" imgH="241195" progId="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846513"/>
                        <a:ext cx="11287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Заголовок 1">
            <a:extLst>
              <a:ext uri="{FF2B5EF4-FFF2-40B4-BE49-F238E27FC236}">
                <a16:creationId xmlns="" xmlns:a16="http://schemas.microsoft.com/office/drawing/2014/main" id="{5EAFDBE0-50F3-4A72-8357-1679D49DAAC4}"/>
              </a:ext>
            </a:extLst>
          </p:cNvPr>
          <p:cNvSpPr txBox="1">
            <a:spLocks/>
          </p:cNvSpPr>
          <p:nvPr/>
        </p:nvSpPr>
        <p:spPr bwMode="auto">
          <a:xfrm>
            <a:off x="650875" y="439737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</p:txBody>
      </p:sp>
      <p:graphicFrame>
        <p:nvGraphicFramePr>
          <p:cNvPr id="11272" name="Объект 9">
            <a:extLst>
              <a:ext uri="{FF2B5EF4-FFF2-40B4-BE49-F238E27FC236}">
                <a16:creationId xmlns="" xmlns:a16="http://schemas.microsoft.com/office/drawing/2014/main" id="{56435200-8F6C-4EBD-8875-5F04D1B10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3688" y="5049838"/>
          <a:ext cx="1992312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6" name="Equation" r:id="rId7" imgW="825500" imgH="482600" progId="">
                  <p:embed/>
                </p:oleObj>
              </mc:Choice>
              <mc:Fallback>
                <p:oleObj name="Equation" r:id="rId7" imgW="825500" imgH="482600" progId="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5049838"/>
                        <a:ext cx="1992312" cy="1163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Box 10">
            <a:extLst>
              <a:ext uri="{FF2B5EF4-FFF2-40B4-BE49-F238E27FC236}">
                <a16:creationId xmlns="" xmlns:a16="http://schemas.microsoft.com/office/drawing/2014/main" id="{2556738C-1002-4FD8-AFF2-1C2DCC78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5148263"/>
            <a:ext cx="4083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магнитная постоянная</a:t>
            </a:r>
          </a:p>
        </p:txBody>
      </p:sp>
      <p:sp>
        <p:nvSpPr>
          <p:cNvPr id="11274" name="TextBox 11">
            <a:extLst>
              <a:ext uri="{FF2B5EF4-FFF2-40B4-BE49-F238E27FC236}">
                <a16:creationId xmlns="" xmlns:a16="http://schemas.microsoft.com/office/drawing/2014/main" id="{1DBE038D-74AB-454B-882D-40FBB4FD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5697538"/>
            <a:ext cx="5149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магнитная проницаемость среды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="" xmlns:a16="http://schemas.microsoft.com/office/drawing/2014/main" id="{DF04CBA0-ABB4-4D42-8E0D-DF0888EA4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404813"/>
            <a:ext cx="7847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суперпозиции магнитных полей: магнитная индукция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результирующего поля равна векторной сумме магнитных индукций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складываемых полей, т.е.</a:t>
            </a:r>
          </a:p>
        </p:txBody>
      </p:sp>
      <p:graphicFrame>
        <p:nvGraphicFramePr>
          <p:cNvPr id="12291" name="Объект 2">
            <a:extLst>
              <a:ext uri="{FF2B5EF4-FFF2-40B4-BE49-F238E27FC236}">
                <a16:creationId xmlns="" xmlns:a16="http://schemas.microsoft.com/office/drawing/2014/main" id="{512E97D9-C493-46B7-AFBA-9DE855D2C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852488"/>
          <a:ext cx="2809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4" name="Equation" r:id="rId3" imgW="152268" imgH="164957" progId="">
                  <p:embed/>
                </p:oleObj>
              </mc:Choice>
              <mc:Fallback>
                <p:oleObj name="Equation" r:id="rId3" imgW="152268" imgH="164957" progId="">
                  <p:embed/>
                  <p:pic>
                    <p:nvPicPr>
                      <p:cNvPr id="0" name="Picture 5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852488"/>
                        <a:ext cx="2809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Объект 3">
            <a:extLst>
              <a:ext uri="{FF2B5EF4-FFF2-40B4-BE49-F238E27FC236}">
                <a16:creationId xmlns="" xmlns:a16="http://schemas.microsoft.com/office/drawing/2014/main" id="{05399AAE-D76B-412A-894A-D3D33725A3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1212850"/>
          <a:ext cx="14303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5" name="Equation" r:id="rId5" imgW="787400" imgH="228600" progId="">
                  <p:embed/>
                </p:oleObj>
              </mc:Choice>
              <mc:Fallback>
                <p:oleObj name="Equation" r:id="rId5" imgW="787400" imgH="228600" progId="">
                  <p:embed/>
                  <p:pic>
                    <p:nvPicPr>
                      <p:cNvPr id="0" name="Picture 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212850"/>
                        <a:ext cx="143033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Объект 4">
            <a:extLst>
              <a:ext uri="{FF2B5EF4-FFF2-40B4-BE49-F238E27FC236}">
                <a16:creationId xmlns="" xmlns:a16="http://schemas.microsoft.com/office/drawing/2014/main" id="{11B5003C-1397-4CBD-AD7C-181DE0303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29494"/>
              </p:ext>
            </p:extLst>
          </p:nvPr>
        </p:nvGraphicFramePr>
        <p:xfrm>
          <a:off x="1565275" y="1558925"/>
          <a:ext cx="1033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" name="Equation" r:id="rId7" imgW="634725" imgH="431613" progId="">
                  <p:embed/>
                </p:oleObj>
              </mc:Choice>
              <mc:Fallback>
                <p:oleObj name="Equation" r:id="rId7" imgW="634725" imgH="431613" progId="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558925"/>
                        <a:ext cx="1033463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Box 5">
            <a:extLst>
              <a:ext uri="{FF2B5EF4-FFF2-40B4-BE49-F238E27FC236}">
                <a16:creationId xmlns="" xmlns:a16="http://schemas.microsoft.com/office/drawing/2014/main" id="{B02D7B00-8FE8-4930-89AC-3F351E6B8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492375"/>
            <a:ext cx="784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частном случае наложение двух полей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5" name="Объект 6">
            <a:extLst>
              <a:ext uri="{FF2B5EF4-FFF2-40B4-BE49-F238E27FC236}">
                <a16:creationId xmlns="" xmlns:a16="http://schemas.microsoft.com/office/drawing/2014/main" id="{42997568-D7E6-4C8A-BCFA-97AC4BC34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37247"/>
              </p:ext>
            </p:extLst>
          </p:nvPr>
        </p:nvGraphicFramePr>
        <p:xfrm>
          <a:off x="1562100" y="3189288"/>
          <a:ext cx="13779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" name="Equation" r:id="rId9" imgW="748975" imgH="304668" progId="">
                  <p:embed/>
                </p:oleObj>
              </mc:Choice>
              <mc:Fallback>
                <p:oleObj name="Equation" r:id="rId9" imgW="748975" imgH="304668" progId="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189288"/>
                        <a:ext cx="13779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Box 9">
            <a:extLst>
              <a:ext uri="{FF2B5EF4-FFF2-40B4-BE49-F238E27FC236}">
                <a16:creationId xmlns="" xmlns:a16="http://schemas.microsoft.com/office/drawing/2014/main" id="{58788577-8AB9-42F1-AF7F-D049F7072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3805238"/>
            <a:ext cx="784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 модуль магнитной продукции</a:t>
            </a:r>
          </a:p>
        </p:txBody>
      </p:sp>
      <p:sp>
        <p:nvSpPr>
          <p:cNvPr id="12298" name="TextBox 12">
            <a:extLst>
              <a:ext uri="{FF2B5EF4-FFF2-40B4-BE49-F238E27FC236}">
                <a16:creationId xmlns="" xmlns:a16="http://schemas.microsoft.com/office/drawing/2014/main" id="{3E918A70-E592-4D99-96DE-687ECDC4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299075"/>
            <a:ext cx="784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Где    - угол между векторами       и  </a:t>
            </a:r>
          </a:p>
        </p:txBody>
      </p:sp>
      <p:graphicFrame>
        <p:nvGraphicFramePr>
          <p:cNvPr id="12299" name="Объект 8">
            <a:extLst>
              <a:ext uri="{FF2B5EF4-FFF2-40B4-BE49-F238E27FC236}">
                <a16:creationId xmlns="" xmlns:a16="http://schemas.microsoft.com/office/drawing/2014/main" id="{6608DE73-EDFB-4E00-A557-B25A45ED5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5418138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8" name="Equation" r:id="rId11" imgW="126835" imgH="139518" progId="">
                  <p:embed/>
                </p:oleObj>
              </mc:Choice>
              <mc:Fallback>
                <p:oleObj name="Equation" r:id="rId11" imgW="126835" imgH="139518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418138"/>
                        <a:ext cx="28733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Объект 11">
            <a:extLst>
              <a:ext uri="{FF2B5EF4-FFF2-40B4-BE49-F238E27FC236}">
                <a16:creationId xmlns="" xmlns:a16="http://schemas.microsoft.com/office/drawing/2014/main" id="{8BA2A010-5602-48A3-8D71-F6BE371B8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67874"/>
              </p:ext>
            </p:extLst>
          </p:nvPr>
        </p:nvGraphicFramePr>
        <p:xfrm>
          <a:off x="4933430" y="5166454"/>
          <a:ext cx="358650" cy="57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" name="Equation" r:id="rId13" imgW="190417" imgH="304668" progId="">
                  <p:embed/>
                </p:oleObj>
              </mc:Choice>
              <mc:Fallback>
                <p:oleObj name="Equation" r:id="rId13" imgW="190417" imgH="304668" progId="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430" y="5166454"/>
                        <a:ext cx="358650" cy="573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Объект 13">
            <a:extLst>
              <a:ext uri="{FF2B5EF4-FFF2-40B4-BE49-F238E27FC236}">
                <a16:creationId xmlns="" xmlns:a16="http://schemas.microsoft.com/office/drawing/2014/main" id="{DC24A462-F72E-40BE-9F40-C8C01D4E9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62180"/>
              </p:ext>
            </p:extLst>
          </p:nvPr>
        </p:nvGraphicFramePr>
        <p:xfrm>
          <a:off x="5652120" y="5194108"/>
          <a:ext cx="4466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0" name="Equation" r:id="rId15" imgW="253780" imgH="304536" progId="">
                  <p:embed/>
                </p:oleObj>
              </mc:Choice>
              <mc:Fallback>
                <p:oleObj name="Equation" r:id="rId15" imgW="253780" imgH="304536" progId="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194108"/>
                        <a:ext cx="4466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72" name="Picture 18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5656" y="4365104"/>
            <a:ext cx="3209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177">
            <a:extLst>
              <a:ext uri="{FF2B5EF4-FFF2-40B4-BE49-F238E27FC236}">
                <a16:creationId xmlns="" xmlns:a16="http://schemas.microsoft.com/office/drawing/2014/main" id="{7E3A3B5F-1715-47D6-8C8A-2EA1D544A4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5748338"/>
          <a:ext cx="438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4" r:id="rId3" imgW="444307" imgH="393529" progId="">
                  <p:embed/>
                </p:oleObj>
              </mc:Choice>
              <mc:Fallback>
                <p:oleObj r:id="rId3" imgW="444307" imgH="393529" progId="">
                  <p:embed/>
                  <p:pic>
                    <p:nvPicPr>
                      <p:cNvPr id="0" name="Picture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748338"/>
                        <a:ext cx="4381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59">
            <a:extLst>
              <a:ext uri="{FF2B5EF4-FFF2-40B4-BE49-F238E27FC236}">
                <a16:creationId xmlns="" xmlns:a16="http://schemas.microsoft.com/office/drawing/2014/main" id="{DEBBD642-75B9-4067-92F0-012BAE1C7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16600"/>
            <a:ext cx="8497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Направление вектора 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перпендикулярно векторам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A46672F-738D-45E9-9CEA-8E24672A9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450"/>
            <a:ext cx="87137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Закон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Био-Савара-Лапласа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6251975-F632-41C6-A338-2520F42F0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9275"/>
            <a:ext cx="83518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Био-Савара-Лапласа позволяет рассчитывать магнитные поля токов различных конфигураций.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BAFB723-0A39-4885-8C8E-A9F19E7EA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1605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67">
            <a:extLst>
              <a:ext uri="{FF2B5EF4-FFF2-40B4-BE49-F238E27FC236}">
                <a16:creationId xmlns="" xmlns:a16="http://schemas.microsoft.com/office/drawing/2014/main" id="{FF355210-BA7F-49B5-A90B-4D7D49E927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1454150"/>
          <a:ext cx="438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5" r:id="rId6" imgW="444307" imgH="393529" progId="">
                  <p:embed/>
                </p:oleObj>
              </mc:Choice>
              <mc:Fallback>
                <p:oleObj r:id="rId6" imgW="444307" imgH="393529" progId="">
                  <p:embed/>
                  <p:pic>
                    <p:nvPicPr>
                      <p:cNvPr id="0" name="Picture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454150"/>
                        <a:ext cx="4381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8">
            <a:extLst>
              <a:ext uri="{FF2B5EF4-FFF2-40B4-BE49-F238E27FC236}">
                <a16:creationId xmlns="" xmlns:a16="http://schemas.microsoft.com/office/drawing/2014/main" id="{4093F06A-66E8-4445-AE4F-8C4C198719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0813" y="2220913"/>
          <a:ext cx="3238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6" r:id="rId7" imgW="330057" imgH="317362" progId="">
                  <p:embed/>
                </p:oleObj>
              </mc:Choice>
              <mc:Fallback>
                <p:oleObj r:id="rId7" imgW="330057" imgH="317362" progId="">
                  <p:embed/>
                  <p:pic>
                    <p:nvPicPr>
                      <p:cNvPr id="0" name="Picture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2220913"/>
                        <a:ext cx="3238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D5418A9-FF06-48B9-81BF-3A97DD465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1433513"/>
            <a:ext cx="5783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– индукция магнитного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точке А элемента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проводника длиной    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которому течет ток </a:t>
            </a:r>
            <a:r>
              <a:rPr lang="en-US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="" xmlns:a16="http://schemas.microsoft.com/office/drawing/2014/main" id="{BBE0D16F-2C68-4B92-AD5B-6F5CDBEB7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194050"/>
            <a:ext cx="43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="" xmlns:a16="http://schemas.microsoft.com/office/drawing/2014/main" id="{1E9CDA50-C8D0-493C-ADB1-830A8A164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095625"/>
            <a:ext cx="4392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постоянная;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4253A5D8-0B98-46BE-84AB-34F08C558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748088"/>
            <a:ext cx="721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проницаемость среды; </a:t>
            </a:r>
          </a:p>
        </p:txBody>
      </p:sp>
      <p:graphicFrame>
        <p:nvGraphicFramePr>
          <p:cNvPr id="21" name="Object 173">
            <a:extLst>
              <a:ext uri="{FF2B5EF4-FFF2-40B4-BE49-F238E27FC236}">
                <a16:creationId xmlns="" xmlns:a16="http://schemas.microsoft.com/office/drawing/2014/main" id="{F8FBEC60-3FAF-4083-B4C0-F11E1D94AE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4108450"/>
          <a:ext cx="390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7" r:id="rId9" imgW="393359" imgH="406048" progId="">
                  <p:embed/>
                </p:oleObj>
              </mc:Choice>
              <mc:Fallback>
                <p:oleObj r:id="rId9" imgW="393359" imgH="406048" progId="">
                  <p:embed/>
                  <p:pic>
                    <p:nvPicPr>
                      <p:cNvPr id="0" name="Picture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108450"/>
                        <a:ext cx="3905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9">
            <a:extLst>
              <a:ext uri="{FF2B5EF4-FFF2-40B4-BE49-F238E27FC236}">
                <a16:creationId xmlns="" xmlns:a16="http://schemas.microsoft.com/office/drawing/2014/main" id="{CB13F1C0-AF9C-4120-94B0-DA6E84A9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138613"/>
            <a:ext cx="8748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– вектор, по модулю равный длине элемента проводника     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совпадающий по направлению с током;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174">
            <a:extLst>
              <a:ext uri="{FF2B5EF4-FFF2-40B4-BE49-F238E27FC236}">
                <a16:creationId xmlns="" xmlns:a16="http://schemas.microsoft.com/office/drawing/2014/main" id="{DD06C3A7-5C04-4E31-AC1A-F8EEC7BB9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6913" y="4217988"/>
          <a:ext cx="3238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8" r:id="rId11" imgW="330057" imgH="317362" progId="">
                  <p:embed/>
                </p:oleObj>
              </mc:Choice>
              <mc:Fallback>
                <p:oleObj r:id="rId11" imgW="330057" imgH="317362" progId="">
                  <p:embed/>
                  <p:pic>
                    <p:nvPicPr>
                      <p:cNvPr id="0" name="Picture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4217988"/>
                        <a:ext cx="3238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75">
            <a:extLst>
              <a:ext uri="{FF2B5EF4-FFF2-40B4-BE49-F238E27FC236}">
                <a16:creationId xmlns="" xmlns:a16="http://schemas.microsoft.com/office/drawing/2014/main" id="{32FD7DD2-E9F6-4724-A4BC-25A73C0E74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013325"/>
          <a:ext cx="2190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9" r:id="rId13" imgW="215713" imgH="304536" progId="">
                  <p:embed/>
                </p:oleObj>
              </mc:Choice>
              <mc:Fallback>
                <p:oleObj r:id="rId13" imgW="215713" imgH="304536" progId="">
                  <p:embed/>
                  <p:pic>
                    <p:nvPicPr>
                      <p:cNvPr id="0" name="Picture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013325"/>
                        <a:ext cx="2190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76">
            <a:extLst>
              <a:ext uri="{FF2B5EF4-FFF2-40B4-BE49-F238E27FC236}">
                <a16:creationId xmlns="" xmlns:a16="http://schemas.microsoft.com/office/drawing/2014/main" id="{B297E249-A496-4807-9AB2-E09C8A6BD5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2900" y="5065713"/>
          <a:ext cx="3238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0" r:id="rId15" imgW="330057" imgH="317362" progId="">
                  <p:embed/>
                </p:oleObj>
              </mc:Choice>
              <mc:Fallback>
                <p:oleObj r:id="rId15" imgW="330057" imgH="317362" progId="">
                  <p:embed/>
                  <p:pic>
                    <p:nvPicPr>
                      <p:cNvPr id="0" name="Picture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5065713"/>
                        <a:ext cx="3238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4">
            <a:extLst>
              <a:ext uri="{FF2B5EF4-FFF2-40B4-BE49-F238E27FC236}">
                <a16:creationId xmlns="" xmlns:a16="http://schemas.microsoft.com/office/drawing/2014/main" id="{7E3C440E-4E54-4F42-B087-2347A3532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4945063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   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радиус-вектор, проведенный из элемента  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проводника в точку А поля.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178">
            <a:extLst>
              <a:ext uri="{FF2B5EF4-FFF2-40B4-BE49-F238E27FC236}">
                <a16:creationId xmlns="" xmlns:a16="http://schemas.microsoft.com/office/drawing/2014/main" id="{D44405CA-8DF4-4309-ABF3-6616EF452F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250" y="6178550"/>
          <a:ext cx="390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1" r:id="rId16" imgW="393359" imgH="406048" progId="">
                  <p:embed/>
                </p:oleObj>
              </mc:Choice>
              <mc:Fallback>
                <p:oleObj r:id="rId16" imgW="393359" imgH="406048" progId="">
                  <p:embed/>
                  <p:pic>
                    <p:nvPicPr>
                      <p:cNvPr id="0" name="Picture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6178550"/>
                        <a:ext cx="3905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9">
            <a:extLst>
              <a:ext uri="{FF2B5EF4-FFF2-40B4-BE49-F238E27FC236}">
                <a16:creationId xmlns="" xmlns:a16="http://schemas.microsoft.com/office/drawing/2014/main" id="{2F9293AE-99E1-41CA-BE54-806D4F9477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2075" y="6249988"/>
          <a:ext cx="2190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2" r:id="rId17" imgW="215713" imgH="304536" progId="">
                  <p:embed/>
                </p:oleObj>
              </mc:Choice>
              <mc:Fallback>
                <p:oleObj r:id="rId17" imgW="215713" imgH="304536" progId="">
                  <p:embed/>
                  <p:pic>
                    <p:nvPicPr>
                      <p:cNvPr id="0" name="Picture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6249988"/>
                        <a:ext cx="2190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5" name="Object 195">
            <a:extLst>
              <a:ext uri="{FF2B5EF4-FFF2-40B4-BE49-F238E27FC236}">
                <a16:creationId xmlns="" xmlns:a16="http://schemas.microsoft.com/office/drawing/2014/main" id="{1F7B0FE1-E643-4479-B822-0270E84C60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3213100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" name="Equation" r:id="rId18" imgW="342751" imgH="431613" progId="">
                  <p:embed/>
                </p:oleObj>
              </mc:Choice>
              <mc:Fallback>
                <p:oleObj name="Equation" r:id="rId18" imgW="342751" imgH="431613" progId="">
                  <p:embed/>
                  <p:pic>
                    <p:nvPicPr>
                      <p:cNvPr id="0" name="Picture 1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13100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6" name="Object 196">
            <a:extLst>
              <a:ext uri="{FF2B5EF4-FFF2-40B4-BE49-F238E27FC236}">
                <a16:creationId xmlns="" xmlns:a16="http://schemas.microsoft.com/office/drawing/2014/main" id="{72754613-AEA5-4F3F-8674-D45CA2AADC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141663"/>
          <a:ext cx="1435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" name="Equation" r:id="rId20" imgW="1435100" imgH="723900" progId="">
                  <p:embed/>
                </p:oleObj>
              </mc:Choice>
              <mc:Fallback>
                <p:oleObj name="Equation" r:id="rId20" imgW="1435100" imgH="723900" progId="">
                  <p:embed/>
                  <p:pic>
                    <p:nvPicPr>
                      <p:cNvPr id="0" name="Picture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41663"/>
                        <a:ext cx="1435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7" name="Object 197">
            <a:extLst>
              <a:ext uri="{FF2B5EF4-FFF2-40B4-BE49-F238E27FC236}">
                <a16:creationId xmlns="" xmlns:a16="http://schemas.microsoft.com/office/drawing/2014/main" id="{F46DAB8F-DF3C-4FAF-A050-B2898CFFD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386080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5" name="Equation" r:id="rId22" imgW="228501" imgH="304668" progId="">
                  <p:embed/>
                </p:oleObj>
              </mc:Choice>
              <mc:Fallback>
                <p:oleObj name="Equation" r:id="rId22" imgW="228501" imgH="304668" progId="">
                  <p:embed/>
                  <p:pic>
                    <p:nvPicPr>
                      <p:cNvPr id="0" name="Picture 1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860800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8" name="Object 198">
            <a:extLst>
              <a:ext uri="{FF2B5EF4-FFF2-40B4-BE49-F238E27FC236}">
                <a16:creationId xmlns="" xmlns:a16="http://schemas.microsoft.com/office/drawing/2014/main" id="{30AF0D87-8CB8-4E6B-8C76-4BADBA0DE9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2133600"/>
          <a:ext cx="218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" name="Equation" r:id="rId24" imgW="2184400" imgH="889000" progId="">
                  <p:embed/>
                </p:oleObj>
              </mc:Choice>
              <mc:Fallback>
                <p:oleObj name="Equation" r:id="rId24" imgW="2184400" imgH="889000" progId="">
                  <p:embed/>
                  <p:pic>
                    <p:nvPicPr>
                      <p:cNvPr id="0" name="Picture 1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133600"/>
                        <a:ext cx="2184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/>
      <p:bldP spid="17" grpId="0"/>
      <p:bldP spid="18" grpId="0"/>
      <p:bldP spid="19" grpId="0"/>
      <p:bldP spid="22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721AE89-400A-42C5-94A1-99A3121CF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85225" cy="21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5350" algn="l"/>
                <a:tab pos="317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закона </a:t>
            </a:r>
            <a:r>
              <a:rPr lang="ru-RU" alt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Био-Савара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Лапласа к расчету магнитных полей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Индукция магнитного поля прямолинейного  проводника.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7232DA-82CA-431A-9F6B-046DAA5F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2856"/>
            <a:ext cx="3496583" cy="367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>
            <a:extLst>
              <a:ext uri="{FF2B5EF4-FFF2-40B4-BE49-F238E27FC236}">
                <a16:creationId xmlns="" xmlns:a16="http://schemas.microsoft.com/office/drawing/2014/main" id="{BA66EC76-76AC-4B28-9419-9F91AC1D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2" name="Rectangle 4">
            <a:extLst>
              <a:ext uri="{FF2B5EF4-FFF2-40B4-BE49-F238E27FC236}">
                <a16:creationId xmlns="" xmlns:a16="http://schemas.microsoft.com/office/drawing/2014/main" id="{EBFCDD1D-80B2-4924-BD85-65240F1A6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3" name="Rectangle 8">
            <a:extLst>
              <a:ext uri="{FF2B5EF4-FFF2-40B4-BE49-F238E27FC236}">
                <a16:creationId xmlns="" xmlns:a16="http://schemas.microsoft.com/office/drawing/2014/main" id="{D6B48D43-4AB6-4891-B674-A433B7F4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4" name="Rectangle 10">
            <a:extLst>
              <a:ext uri="{FF2B5EF4-FFF2-40B4-BE49-F238E27FC236}">
                <a16:creationId xmlns="" xmlns:a16="http://schemas.microsoft.com/office/drawing/2014/main" id="{ACA79127-6BF5-4A1F-9B12-C4232F751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83" name="Object 39">
            <a:extLst>
              <a:ext uri="{FF2B5EF4-FFF2-40B4-BE49-F238E27FC236}">
                <a16:creationId xmlns="" xmlns:a16="http://schemas.microsoft.com/office/drawing/2014/main" id="{6F57383E-B251-4F2A-8830-5894F3B43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0038" y="3046413"/>
          <a:ext cx="26479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" name="Equation" r:id="rId4" imgW="2730500" imgH="838200" progId="">
                  <p:embed/>
                </p:oleObj>
              </mc:Choice>
              <mc:Fallback>
                <p:oleObj name="Equation" r:id="rId4" imgW="2730500" imgH="838200" progId="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3046413"/>
                        <a:ext cx="26479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>
            <a:extLst>
              <a:ext uri="{FF2B5EF4-FFF2-40B4-BE49-F238E27FC236}">
                <a16:creationId xmlns="" xmlns:a16="http://schemas.microsoft.com/office/drawing/2014/main" id="{B93F41EF-55A3-432A-8F81-8AC89A8F44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1288" y="4111625"/>
          <a:ext cx="29511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Equation" r:id="rId6" imgW="3048000" imgH="800100" progId="">
                  <p:embed/>
                </p:oleObj>
              </mc:Choice>
              <mc:Fallback>
                <p:oleObj name="Equation" r:id="rId6" imgW="3048000" imgH="800100" progId="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4111625"/>
                        <a:ext cx="29511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2">
            <a:extLst>
              <a:ext uri="{FF2B5EF4-FFF2-40B4-BE49-F238E27FC236}">
                <a16:creationId xmlns="" xmlns:a16="http://schemas.microsoft.com/office/drawing/2014/main" id="{12CA94EA-E188-4397-A30C-4232A3F09A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8075" y="5140325"/>
          <a:ext cx="36861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" name="Equation" r:id="rId8" imgW="3771900" imgH="825500" progId="">
                  <p:embed/>
                </p:oleObj>
              </mc:Choice>
              <mc:Fallback>
                <p:oleObj name="Equation" r:id="rId8" imgW="3771900" imgH="825500" progId="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5140325"/>
                        <a:ext cx="368617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42238" cy="792162"/>
          </a:xfrm>
        </p:spPr>
        <p:txBody>
          <a:bodyPr/>
          <a:lstStyle/>
          <a:p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1"/>
            <a:ext cx="7560840" cy="5112569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Цели, задачи и литература.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1.Характеристики магнитного поля. 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2.Закон 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Био-Савара-Лапласа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Закон Ампера. </a:t>
            </a:r>
          </a:p>
          <a:p>
            <a:pPr marL="0" indent="0" eaLnBrk="1" hangingPunct="1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4. Сила Лоренца.</a:t>
            </a:r>
          </a:p>
          <a:p>
            <a:pPr marL="0" indent="0" eaLnBrk="1" hangingPunct="1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. Демонстрации опыта Эрстеда, Ампера.</a:t>
            </a:r>
          </a:p>
          <a:p>
            <a:pPr marL="0" indent="0" eaLnBrk="1" hangingPunct="1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7D897C-B658-471E-95C4-DA4EA4EA2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635500"/>
            <a:ext cx="8785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бесконечно длинного прямолинейного проводника:</a:t>
            </a:r>
          </a:p>
        </p:txBody>
      </p:sp>
      <p:graphicFrame>
        <p:nvGraphicFramePr>
          <p:cNvPr id="7230" name="Object 62">
            <a:extLst>
              <a:ext uri="{FF2B5EF4-FFF2-40B4-BE49-F238E27FC236}">
                <a16:creationId xmlns="" xmlns:a16="http://schemas.microsoft.com/office/drawing/2014/main" id="{C4A107C3-8CB3-4E6D-B3C5-1A603934DF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2850" y="254000"/>
          <a:ext cx="4178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3" name="Equation" r:id="rId3" imgW="4178300" imgH="1092200" progId="">
                  <p:embed/>
                </p:oleObj>
              </mc:Choice>
              <mc:Fallback>
                <p:oleObj name="Equation" r:id="rId3" imgW="4178300" imgH="1092200" progId="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254000"/>
                        <a:ext cx="41783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1" name="Object 63">
            <a:extLst>
              <a:ext uri="{FF2B5EF4-FFF2-40B4-BE49-F238E27FC236}">
                <a16:creationId xmlns="" xmlns:a16="http://schemas.microsoft.com/office/drawing/2014/main" id="{51B8EA31-621B-4393-9DCA-F336C6064D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2113" y="1482725"/>
          <a:ext cx="5588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4" name="Equation" r:id="rId5" imgW="5588000" imgH="1092200" progId="">
                  <p:embed/>
                </p:oleObj>
              </mc:Choice>
              <mc:Fallback>
                <p:oleObj name="Equation" r:id="rId5" imgW="5588000" imgH="1092200" progId="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1482725"/>
                        <a:ext cx="55880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2" name="Object 64">
            <a:extLst>
              <a:ext uri="{FF2B5EF4-FFF2-40B4-BE49-F238E27FC236}">
                <a16:creationId xmlns="" xmlns:a16="http://schemas.microsoft.com/office/drawing/2014/main" id="{C1FF9517-5410-4C45-91A2-BC4C8CA1BE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5589588"/>
          <a:ext cx="2540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5" name="Equation" r:id="rId7" imgW="2540000" imgH="431800" progId="">
                  <p:embed/>
                </p:oleObj>
              </mc:Choice>
              <mc:Fallback>
                <p:oleObj name="Equation" r:id="rId7" imgW="2540000" imgH="431800" progId="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89588"/>
                        <a:ext cx="2540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3" name="Object 65">
            <a:extLst>
              <a:ext uri="{FF2B5EF4-FFF2-40B4-BE49-F238E27FC236}">
                <a16:creationId xmlns="" xmlns:a16="http://schemas.microsoft.com/office/drawing/2014/main" id="{0D4ECAF7-39E5-4A6A-90F9-11BD1497D7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4288" y="2974975"/>
          <a:ext cx="373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6" name="Equation" r:id="rId9" imgW="3733800" imgH="838200" progId="">
                  <p:embed/>
                </p:oleObj>
              </mc:Choice>
              <mc:Fallback>
                <p:oleObj name="Equation" r:id="rId9" imgW="3733800" imgH="838200" progId="">
                  <p:embed/>
                  <p:pic>
                    <p:nvPicPr>
                      <p:cNvPr id="0" name="Picture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2974975"/>
                        <a:ext cx="373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4" name="Object 66">
            <a:extLst>
              <a:ext uri="{FF2B5EF4-FFF2-40B4-BE49-F238E27FC236}">
                <a16:creationId xmlns="" xmlns:a16="http://schemas.microsoft.com/office/drawing/2014/main" id="{2B0DF224-7883-453C-88D2-B18080873A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5300663"/>
          <a:ext cx="142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7" name="Equation" r:id="rId11" imgW="1422400" imgH="838200" progId="">
                  <p:embed/>
                </p:oleObj>
              </mc:Choice>
              <mc:Fallback>
                <p:oleObj name="Equation" r:id="rId11" imgW="1422400" imgH="838200" progId="">
                  <p:embed/>
                  <p:pic>
                    <p:nvPicPr>
                      <p:cNvPr id="0" name="Picture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300663"/>
                        <a:ext cx="142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7F72142-97B7-4F6B-BBC0-F1B4A6C8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438150"/>
            <a:ext cx="80994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7035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035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035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03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03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03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03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03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03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Индукция магнитного поля кругового тока в точке, расположенной на его оси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792667-9B97-4AD9-889E-F78E3396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12913"/>
            <a:ext cx="38163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9A806A4-8492-4097-A06C-D46E4C88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917950"/>
            <a:ext cx="17462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en-US" altLang="ru-RU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 </a:t>
            </a:r>
            <a:r>
              <a:rPr lang="ru-RU" altLang="ru-RU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0:</a:t>
            </a:r>
          </a:p>
        </p:txBody>
      </p:sp>
      <p:graphicFrame>
        <p:nvGraphicFramePr>
          <p:cNvPr id="8217" name="Object 25">
            <a:extLst>
              <a:ext uri="{FF2B5EF4-FFF2-40B4-BE49-F238E27FC236}">
                <a16:creationId xmlns="" xmlns:a16="http://schemas.microsoft.com/office/drawing/2014/main" id="{18E3FBA1-6985-45D6-AA13-855BEE69B0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2133600"/>
          <a:ext cx="2735263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Equation" r:id="rId4" imgW="2882900" imgH="1270000" progId="">
                  <p:embed/>
                </p:oleObj>
              </mc:Choice>
              <mc:Fallback>
                <p:oleObj name="Equation" r:id="rId4" imgW="2882900" imgH="127000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133600"/>
                        <a:ext cx="2735263" cy="120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8" name="Object 26">
            <a:extLst>
              <a:ext uri="{FF2B5EF4-FFF2-40B4-BE49-F238E27FC236}">
                <a16:creationId xmlns="" xmlns:a16="http://schemas.microsoft.com/office/drawing/2014/main" id="{45FCF210-D9EB-4BE9-AD35-588ABDF21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4941888"/>
          <a:ext cx="1625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Equation" r:id="rId6" imgW="1625600" imgH="825500" progId="">
                  <p:embed/>
                </p:oleObj>
              </mc:Choice>
              <mc:Fallback>
                <p:oleObj name="Equation" r:id="rId6" imgW="1625600" imgH="825500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941888"/>
                        <a:ext cx="1625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Закон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Ампера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548680"/>
            <a:ext cx="5184576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329" y="1690689"/>
            <a:ext cx="3310609" cy="38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5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62" y="419100"/>
            <a:ext cx="87534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6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C595B5F-989A-4E09-B9CC-CC076B366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28600"/>
            <a:ext cx="58674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699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699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69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69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69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9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9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9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9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параллельных токов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539A75-EC25-416A-AA66-9861C40C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981075"/>
            <a:ext cx="55626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="" xmlns:a16="http://schemas.microsoft.com/office/drawing/2014/main" id="{B53E736B-06F3-41E4-BD46-0D5A699B5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37" name="Rectangle 4">
            <a:extLst>
              <a:ext uri="{FF2B5EF4-FFF2-40B4-BE49-F238E27FC236}">
                <a16:creationId xmlns="" xmlns:a16="http://schemas.microsoft.com/office/drawing/2014/main" id="{F673B38F-9DEF-446B-B7B6-7EA8AB54D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Object 25">
            <a:extLst>
              <a:ext uri="{FF2B5EF4-FFF2-40B4-BE49-F238E27FC236}">
                <a16:creationId xmlns="" xmlns:a16="http://schemas.microsoft.com/office/drawing/2014/main" id="{6B5A7B17-7B6E-40D6-89B5-DDBF3B1773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4365625"/>
          <a:ext cx="24003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Equation" r:id="rId4" imgW="2451100" imgH="2336800" progId="">
                  <p:embed/>
                </p:oleObj>
              </mc:Choice>
              <mc:Fallback>
                <p:oleObj name="Equation" r:id="rId4" imgW="2451100" imgH="2336800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365625"/>
                        <a:ext cx="2400300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6">
            <a:extLst>
              <a:ext uri="{FF2B5EF4-FFF2-40B4-BE49-F238E27FC236}">
                <a16:creationId xmlns="" xmlns:a16="http://schemas.microsoft.com/office/drawing/2014/main" id="{A61B996D-A801-41A4-AC23-345126A4A8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4365625"/>
          <a:ext cx="2376488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" name="Equation" r:id="rId6" imgW="2400300" imgH="2336800" progId="">
                  <p:embed/>
                </p:oleObj>
              </mc:Choice>
              <mc:Fallback>
                <p:oleObj name="Equation" r:id="rId6" imgW="2400300" imgH="2336800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365625"/>
                        <a:ext cx="2376488" cy="231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19D1E7C3-0B5F-4CA6-8C1F-0BD43B434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D095C9A-368A-4AA1-B402-09326127D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7137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5001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5001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500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50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50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50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50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50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50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Два параллельных тока одинакового направления притягиваются друг к другу на единицу длины  с силой 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="" xmlns:a16="http://schemas.microsoft.com/office/drawing/2014/main" id="{C7E714F9-4ED3-49EC-82D8-CCC856A68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1291" name="Object 27">
            <a:extLst>
              <a:ext uri="{FF2B5EF4-FFF2-40B4-BE49-F238E27FC236}">
                <a16:creationId xmlns="" xmlns:a16="http://schemas.microsoft.com/office/drawing/2014/main" id="{32CB0E4E-E9ED-4F69-876E-46B031D5C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476250"/>
          <a:ext cx="3168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9" name="Equation" r:id="rId3" imgW="3289300" imgH="838200" progId="">
                  <p:embed/>
                </p:oleObj>
              </mc:Choice>
              <mc:Fallback>
                <p:oleObj name="Equation" r:id="rId3" imgW="3289300" imgH="83820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76250"/>
                        <a:ext cx="3168650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8">
            <a:extLst>
              <a:ext uri="{FF2B5EF4-FFF2-40B4-BE49-F238E27FC236}">
                <a16:creationId xmlns="" xmlns:a16="http://schemas.microsoft.com/office/drawing/2014/main" id="{883C47CA-5055-4ABE-A038-E73B5D825A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2403475"/>
          <a:ext cx="1800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0" name="Equation" r:id="rId5" imgW="1917700" imgH="838200" progId="">
                  <p:embed/>
                </p:oleObj>
              </mc:Choice>
              <mc:Fallback>
                <p:oleObj name="Equation" r:id="rId5" imgW="1917700" imgH="838200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403475"/>
                        <a:ext cx="18002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1035C89-8F35-4D92-BAF3-2E458D07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04295"/>
            <a:ext cx="84248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Сила, действующая на электрический заряд 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движущийся в магнитном поле индукцией     со скоростью     называется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силой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Лоренца.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Лоренца в векторном и скалярном виде.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B3F4490-8D4E-45B9-89D6-650657ECC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713788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0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0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0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00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Сила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Лоренца</a:t>
            </a:r>
          </a:p>
        </p:txBody>
      </p:sp>
      <p:graphicFrame>
        <p:nvGraphicFramePr>
          <p:cNvPr id="3" name="Object 54">
            <a:extLst>
              <a:ext uri="{FF2B5EF4-FFF2-40B4-BE49-F238E27FC236}">
                <a16:creationId xmlns="" xmlns:a16="http://schemas.microsoft.com/office/drawing/2014/main" id="{8E6C9F98-4AB9-4F8F-ABF5-47B4C88FED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4350" y="1681163"/>
          <a:ext cx="276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4" r:id="rId3" imgW="279279" imgH="380835" progId="">
                  <p:embed/>
                </p:oleObj>
              </mc:Choice>
              <mc:Fallback>
                <p:oleObj r:id="rId3" imgW="279279" imgH="380835" progId="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681163"/>
                        <a:ext cx="2762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C0E4FF5-5D92-448E-9680-8E808ED9D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775075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ru-RU" alt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7" name="Rectangle 11">
            <a:extLst>
              <a:ext uri="{FF2B5EF4-FFF2-40B4-BE49-F238E27FC236}">
                <a16:creationId xmlns="" xmlns:a16="http://schemas.microsoft.com/office/drawing/2014/main" id="{AA21556A-FB51-4399-A563-10CB8C5BE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2352" name="Object 64">
            <a:extLst>
              <a:ext uri="{FF2B5EF4-FFF2-40B4-BE49-F238E27FC236}">
                <a16:creationId xmlns="" xmlns:a16="http://schemas.microsoft.com/office/drawing/2014/main" id="{0FE99F8D-EC95-4246-8FDD-081615BBE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835487"/>
              </p:ext>
            </p:extLst>
          </p:nvPr>
        </p:nvGraphicFramePr>
        <p:xfrm>
          <a:off x="2627784" y="2926873"/>
          <a:ext cx="440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" name="Equation" r:id="rId5" imgW="4406900" imgH="609600" progId="">
                  <p:embed/>
                </p:oleObj>
              </mc:Choice>
              <mc:Fallback>
                <p:oleObj name="Equation" r:id="rId5" imgW="4406900" imgH="609600" progId="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926873"/>
                        <a:ext cx="440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5" name="Object 67">
            <a:extLst>
              <a:ext uri="{FF2B5EF4-FFF2-40B4-BE49-F238E27FC236}">
                <a16:creationId xmlns="" xmlns:a16="http://schemas.microsoft.com/office/drawing/2014/main" id="{8B86DBE4-BB00-48B7-AB7E-F49FEEBF93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3" y="174307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" name="Equation" r:id="rId7" imgW="203112" imgH="291973" progId="">
                  <p:embed/>
                </p:oleObj>
              </mc:Choice>
              <mc:Fallback>
                <p:oleObj name="Equation" r:id="rId7" imgW="203112" imgH="291973" progId="">
                  <p:embed/>
                  <p:pic>
                    <p:nvPicPr>
                      <p:cNvPr id="0" name="Picture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174307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Направление силы Лоренца, действующей на положительный заряд, определяется правилом левой руки</a:t>
            </a:r>
            <a:r>
              <a:rPr lang="en-US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(аналогично силе Ампера). Она направлена перпендикулярно плоскости, в которой лежат вектора     </a:t>
            </a:r>
            <a:r>
              <a:rPr lang="en-US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endParaRPr lang="ru-RU" alt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57">
            <a:extLst>
              <a:ext uri="{FF2B5EF4-FFF2-40B4-BE49-F238E27FC236}">
                <a16:creationId xmlns="" xmlns:a16="http://schemas.microsoft.com/office/drawing/2014/main" id="{B43C20AA-AB57-4927-943C-83D557AF9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382239"/>
              </p:ext>
            </p:extLst>
          </p:nvPr>
        </p:nvGraphicFramePr>
        <p:xfrm>
          <a:off x="7956376" y="1360245"/>
          <a:ext cx="276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1" r:id="rId3" imgW="279279" imgH="380835" progId="">
                  <p:embed/>
                </p:oleObj>
              </mc:Choice>
              <mc:Fallback>
                <p:oleObj r:id="rId3" imgW="279279" imgH="380835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1360245"/>
                        <a:ext cx="2762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6">
            <a:extLst>
              <a:ext uri="{FF2B5EF4-FFF2-40B4-BE49-F238E27FC236}">
                <a16:creationId xmlns="" xmlns:a16="http://schemas.microsoft.com/office/drawing/2014/main" id="{46CB5ACB-6CD9-404B-ABCE-0A491D10A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855350"/>
              </p:ext>
            </p:extLst>
          </p:nvPr>
        </p:nvGraphicFramePr>
        <p:xfrm>
          <a:off x="1169774" y="1844824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2" name="Equation" r:id="rId5" imgW="304668" imgH="330057" progId="">
                  <p:embed/>
                </p:oleObj>
              </mc:Choice>
              <mc:Fallback>
                <p:oleObj name="Equation" r:id="rId5" imgW="304668" imgH="330057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774" y="1844824"/>
                        <a:ext cx="304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96" name="Picture 88" descr="https://i.ytimg.com/vi/oi7OAhB9-7E/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13" y="2708920"/>
            <a:ext cx="6006174" cy="33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722385C-2463-44F7-8D1E-DCF43A051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4838"/>
            <a:ext cx="4968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Модуль силы Лоренца равен площади параллелограмма, построенного на векторах       и    ,  помноженной на </a:t>
            </a:r>
            <a:r>
              <a:rPr lang="ru-RU" alt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q.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6">
            <a:extLst>
              <a:ext uri="{FF2B5EF4-FFF2-40B4-BE49-F238E27FC236}">
                <a16:creationId xmlns="" xmlns:a16="http://schemas.microsoft.com/office/drawing/2014/main" id="{DB803CE2-3827-4280-A79D-3BF129AA7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1347788"/>
          <a:ext cx="276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8" r:id="rId3" imgW="279279" imgH="380835" progId="">
                  <p:embed/>
                </p:oleObj>
              </mc:Choice>
              <mc:Fallback>
                <p:oleObj r:id="rId3" imgW="279279" imgH="380835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347788"/>
                        <a:ext cx="2762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A8B8F1F-A9A2-4CFC-9AD2-43950E43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88938"/>
            <a:ext cx="33623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0B6F5BD-BF52-4F7E-A70C-AA20C947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3565525"/>
            <a:ext cx="484346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движении заряженных частиц в магнитном поле 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сила Лоренца работы не совершает.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BAE97CD-DADC-414D-8A14-8F400ED3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186113"/>
            <a:ext cx="3087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53" name="Object 41">
            <a:extLst>
              <a:ext uri="{FF2B5EF4-FFF2-40B4-BE49-F238E27FC236}">
                <a16:creationId xmlns="" xmlns:a16="http://schemas.microsoft.com/office/drawing/2014/main" id="{E0458365-7B91-4E53-8EFD-A6076EC4F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6788" y="1417638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9" name="Equation" r:id="rId7" imgW="228600" imgH="330200" progId="">
                  <p:embed/>
                </p:oleObj>
              </mc:Choice>
              <mc:Fallback>
                <p:oleObj name="Equation" r:id="rId7" imgW="228600" imgH="330200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1417638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BAE97CD-DADC-414D-8A14-8F400ED3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2976"/>
            <a:ext cx="3087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BAE97CD-DADC-414D-8A14-8F400ED3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86113"/>
            <a:ext cx="3087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Следствия из формулы Лоренца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Следствие.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67178"/>
            <a:ext cx="6576568" cy="4266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84984"/>
            <a:ext cx="3953427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0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137525" cy="792162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Цели.</a:t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окружающего неживого мира и формирование научного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мировозрения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Существует два представления о мире - материя и сознание. 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Первичность материи это атеистическое представление о мире.  Материя состоит из вещества и полей. 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Первичность сознания это религиозное представление о мире. </a:t>
            </a:r>
            <a:endParaRPr lang="ru-RU" alt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2068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Цели, задачи литература.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3810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Следствие.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частица влетает в область однородного магнитного поля со скоростью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составляющей угол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направлением магнитного поля.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можно разложить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которых направлена вдоль поля, а другая поперек магнитного поля: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3369965" cy="199544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04" y="5229200"/>
            <a:ext cx="2218948" cy="15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98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814" y="548680"/>
            <a:ext cx="7500936" cy="2448272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64" y="3284984"/>
            <a:ext cx="552196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04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spcAft>
                <a:spcPts val="1000"/>
              </a:spcAft>
              <a:defRPr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Демонстрации опыта Эрстеда,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Ампера.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3960440" cy="45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5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20688"/>
            <a:ext cx="5592092" cy="56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64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Эрстеда, французский физик 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исследовал взаимодействие параллельных проводников с током. Он установил, что при наличии в проводниках разнонаправленных токов — проводники отталкиваются друг от друга. Если токи имеют одинаковое направление, то проводники притягиваются.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92896"/>
            <a:ext cx="3153519" cy="3881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2787" y="2852936"/>
            <a:ext cx="43719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00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43576C-F65C-4F53-87E6-5F7F6E649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Задачи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43841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физики часть 2 –это такие разделы как магнетизм, оптика, атомная и ядерная физика, которые в этом семестре будут изучаться в виде: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1)16  лекционных занятий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–допуск к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экзамену;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2)Контрольно-самостоятельная работа (КСР) –допуск к экзамену;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)8 практических занятий- допуск к экзамену;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)8 лабораторных занятий- допуск к экзамену.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5)Завершается курс физики – Экзаменом по физике.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8195" name="Picture 2" descr="F:\Учеба сент - дек 21 г\2 Лаб раб\1 ноябр 21г Понед  две зв РЭА-51-20 15 -18 час\!!!Список лаб работ для РЭ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90852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6512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 список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 работ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7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509588"/>
            <a:ext cx="84010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59340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Бумажная - книжная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1. Трофимова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Т.И.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«Курс физики»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Яворский Б. М.,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Детлаф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А. А.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Курс физики»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Р. Фейнман, Р.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Лейтон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Фейнмановские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лекции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физике»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62" y="0"/>
            <a:ext cx="2109172" cy="3016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44871"/>
            <a:ext cx="2062398" cy="3016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50" y="4633453"/>
            <a:ext cx="2951820" cy="21993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548680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7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 – компьютерная  литература: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сайт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clmc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chuvsu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03862"/>
            <a:ext cx="7208132" cy="43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Музей физики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raritet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chuvsu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95" y="1844824"/>
            <a:ext cx="7944645" cy="498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ек №1 Маг. поле в вак. Миронов В.Е. Гр. РЭА-31-20 [Режим совместимости]" id="{E0F7DAB4-3F46-49A8-9C01-F54481D769D9}" vid="{B93980B6-51D1-4989-8E25-0723BA7A68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675</Words>
  <Application>Microsoft Office PowerPoint</Application>
  <PresentationFormat>Экран (4:3)</PresentationFormat>
  <Paragraphs>89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Equation</vt:lpstr>
      <vt:lpstr>               Чувашский государственный университет Раритетная лаборатория физики raritet.chuvsu.ru   Физика часть 2. Лекция 17. (РЭА).    Магнитное поле в вакууме.        Лекцию подготовил            доцент кафедры общей физики       Сорокин Геннадий Михайлович           2025 год</vt:lpstr>
      <vt:lpstr>   Содержание</vt:lpstr>
      <vt:lpstr>                     Цели.  Изучение окружающего неживого мира и формирование научного мировозрения.  Существует два представления о мире - материя и сознание.  Первичность материи это атеистическое представление о мире.  Материя состоит из вещества и полей.  Первичность сознания это религиозное представление о мире. </vt:lpstr>
      <vt:lpstr>   Задачи</vt:lpstr>
      <vt:lpstr> </vt:lpstr>
      <vt:lpstr>Презентация PowerPoint</vt:lpstr>
      <vt:lpstr>      </vt:lpstr>
      <vt:lpstr>    Цифровая – компьютерная  литература:   Учебный сайт clmc.chuvsu.ru</vt:lpstr>
      <vt:lpstr> Музей физики raritet.chuvsu.ru </vt:lpstr>
      <vt:lpstr>1. Характеристики магнитного поля.  </vt:lpstr>
      <vt:lpstr>          Магнитное поле является вихревым (силовые линии магнитного поля замкнуты). Магнитное поле оказывает силовое действие только на движущиеся заряды (токи). Изолированных магнитных зарядов не существует. </vt:lpstr>
      <vt:lpstr>Презентация PowerPoint</vt:lpstr>
      <vt:lpstr>Презентация PowerPoint</vt:lpstr>
      <vt:lpstr>Презентация PowerPoint</vt:lpstr>
      <vt:lpstr>Презентация PowerPoint</vt:lpstr>
      <vt:lpstr>Вектор В- называется  индукция магнитного поля. Имеет размерность в системе СИ  Тесла –Тл.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Закон Ампера  </vt:lpstr>
      <vt:lpstr>Презентация PowerPoint</vt:lpstr>
      <vt:lpstr>Презентация PowerPoint</vt:lpstr>
      <vt:lpstr>Презентация PowerPoint</vt:lpstr>
      <vt:lpstr>Презентация PowerPoint</vt:lpstr>
      <vt:lpstr> Направление силы Лоренца, действующей на положительный заряд, определяется правилом левой руки (аналогично силе Ампера). Она направлена перпендикулярно плоскости, в которой лежат вектора        и </vt:lpstr>
      <vt:lpstr>Презентация PowerPoint</vt:lpstr>
      <vt:lpstr>Следствия из формулы Лоренца 1. Следствие.</vt:lpstr>
      <vt:lpstr>           2. Следствие. Пусть частица влетает в область однородного магнитного поля со скоростью v, составляющей угол q с направлением магнитного поля.           Эту скорость можно разложить на  две составляющие, одна из которых направлена вдоль поля, а другая поперек магнитного поля: </vt:lpstr>
      <vt:lpstr>Презентация PowerPoint</vt:lpstr>
      <vt:lpstr>5. Демонстрации опыта Эрстеда,  Ампера.</vt:lpstr>
      <vt:lpstr>Презентация PowerPoint</vt:lpstr>
      <vt:lpstr>  Узнав о работе Эрстеда, французский физик  Ампер исследовал взаимодействие параллельных проводников с током. Он установил, что при наличии в проводниках разнонаправленных токов — проводники отталкиваются друг от друга. Если токи имеют одинаковое направление, то проводники притягиваются.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Пользователь Windows</cp:lastModifiedBy>
  <cp:revision>301</cp:revision>
  <dcterms:created xsi:type="dcterms:W3CDTF">2013-11-07T19:01:03Z</dcterms:created>
  <dcterms:modified xsi:type="dcterms:W3CDTF">2025-09-06T20:37:06Z</dcterms:modified>
</cp:coreProperties>
</file>